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3" r:id="rId4"/>
    <p:sldId id="267" r:id="rId5"/>
    <p:sldId id="268" r:id="rId6"/>
    <p:sldId id="265" r:id="rId7"/>
    <p:sldId id="266" r:id="rId8"/>
    <p:sldId id="256" r:id="rId9"/>
    <p:sldId id="257" r:id="rId10"/>
    <p:sldId id="258" r:id="rId11"/>
    <p:sldId id="269" r:id="rId12"/>
    <p:sldId id="261" r:id="rId13"/>
    <p:sldId id="259" r:id="rId14"/>
    <p:sldId id="262" r:id="rId15"/>
    <p:sldId id="260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33CC"/>
    <a:srgbClr val="FF6600"/>
    <a:srgbClr val="FFFF99"/>
    <a:srgbClr val="FF9999"/>
    <a:srgbClr val="33CC3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60;&#1086;&#1085;&#1077;&#1090;&#1080;&#1095;&#1077;&#1089;&#1082;&#1072;&#1103;%20&#1079;&#1072;&#1088;&#1103;&#1076;&#1082;&#1072;\&#1051;&#1086;&#1075;&#1086;&#1088;&#1080;&#1090;&#1084;&#1080;&#1082;&#1072;%20&#1080;%20&#1092;&#1080;&#1079;&#1084;&#1080;&#1085;&#1091;&#1090;&#1082;&#1080;\&#1052;&#1080;&#1085;&#1091;&#1089;&#1099;\&#1084;&#1080;&#1085;&#1091;&#1089;%20&#1076;&#1083;&#1103;%20&#1092;&#1072;&#1085;&#1090;&#1072;&#1079;&#1080;&#1080;%203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60;&#1086;&#1085;&#1077;&#1090;&#1080;&#1095;&#1077;&#1089;&#1082;&#1072;&#1103;%20&#1079;&#1072;&#1088;&#1103;&#1076;&#1082;&#1072;\&#1051;&#1086;&#1075;&#1086;&#1088;&#1080;&#1090;&#1084;&#1080;&#1082;&#1072;%20&#1080;%20&#1092;&#1080;&#1079;&#1084;&#1080;&#1085;&#1091;&#1090;&#1082;&#1080;\&#1051;&#1086;&#1075;&#1086;&#1088;&#1080;&#1090;&#1084;&#1080;&#1082;&#1072;\&#1040;&#1054;&#1059;&#1048;&#1069;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571744"/>
            <a:ext cx="88072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Весеннее </a:t>
            </a:r>
            <a:r>
              <a:rPr lang="ru-RU" sz="7200" b="1" cap="none" spc="0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настроение</a:t>
            </a:r>
          </a:p>
          <a:p>
            <a:pPr algn="ctr"/>
            <a:r>
              <a:rPr lang="ru-RU" sz="3600" b="1" dirty="0" smtClean="0">
                <a:ln w="28575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Дифференциация звуков Л и Л </a:t>
            </a:r>
            <a:endParaRPr lang="ru-RU" sz="3600" b="1" cap="none" spc="0" dirty="0">
              <a:ln w="28575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5500694" y="357166"/>
            <a:ext cx="2786082" cy="17145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71538" y="500042"/>
            <a:ext cx="1428760" cy="12858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714612" y="428604"/>
            <a:ext cx="1143008" cy="35719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714612" y="1285860"/>
            <a:ext cx="3286148" cy="78581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500298" y="1785926"/>
            <a:ext cx="1214446" cy="71438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643042" y="2214554"/>
            <a:ext cx="714380" cy="14287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14348" y="1928802"/>
            <a:ext cx="714380" cy="42862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42844" y="1285860"/>
            <a:ext cx="714380" cy="21431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357158" y="214290"/>
            <a:ext cx="571504" cy="35719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Месяц 20"/>
          <p:cNvSpPr/>
          <p:nvPr/>
        </p:nvSpPr>
        <p:spPr>
          <a:xfrm rot="16200000">
            <a:off x="1142976" y="5429264"/>
            <a:ext cx="642942" cy="500066"/>
          </a:xfrm>
          <a:prstGeom prst="moon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Месяц 21"/>
          <p:cNvSpPr/>
          <p:nvPr/>
        </p:nvSpPr>
        <p:spPr>
          <a:xfrm rot="16200000">
            <a:off x="2500298" y="4572008"/>
            <a:ext cx="642942" cy="500066"/>
          </a:xfrm>
          <a:prstGeom prst="moon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есяц 22"/>
          <p:cNvSpPr/>
          <p:nvPr/>
        </p:nvSpPr>
        <p:spPr>
          <a:xfrm rot="16200000">
            <a:off x="4357686" y="5500702"/>
            <a:ext cx="642942" cy="500066"/>
          </a:xfrm>
          <a:prstGeom prst="moon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Месяц 23"/>
          <p:cNvSpPr/>
          <p:nvPr/>
        </p:nvSpPr>
        <p:spPr>
          <a:xfrm rot="16200000">
            <a:off x="5500694" y="4714884"/>
            <a:ext cx="642942" cy="500066"/>
          </a:xfrm>
          <a:prstGeom prst="moon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Месяц 24"/>
          <p:cNvSpPr/>
          <p:nvPr/>
        </p:nvSpPr>
        <p:spPr>
          <a:xfrm rot="16200000">
            <a:off x="7358082" y="5357826"/>
            <a:ext cx="642942" cy="500066"/>
          </a:xfrm>
          <a:prstGeom prst="moon">
            <a:avLst/>
          </a:prstGeom>
          <a:solidFill>
            <a:srgbClr val="33CC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ирог 31"/>
          <p:cNvSpPr/>
          <p:nvPr/>
        </p:nvSpPr>
        <p:spPr>
          <a:xfrm rot="19051125">
            <a:off x="7494248" y="4989253"/>
            <a:ext cx="297267" cy="307233"/>
          </a:xfrm>
          <a:prstGeom prst="pie">
            <a:avLst>
              <a:gd name="adj1" fmla="val 20315393"/>
              <a:gd name="adj2" fmla="val 17430518"/>
            </a:avLst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ирог 32"/>
          <p:cNvSpPr/>
          <p:nvPr/>
        </p:nvSpPr>
        <p:spPr>
          <a:xfrm rot="19009507">
            <a:off x="2702252" y="4273897"/>
            <a:ext cx="285752" cy="285752"/>
          </a:xfrm>
          <a:prstGeom prst="pie">
            <a:avLst>
              <a:gd name="adj1" fmla="val 20056009"/>
              <a:gd name="adj2" fmla="val 17791953"/>
            </a:avLst>
          </a:prstGeom>
          <a:solidFill>
            <a:schemeClr val="bg1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Пирог 33"/>
          <p:cNvSpPr/>
          <p:nvPr/>
        </p:nvSpPr>
        <p:spPr>
          <a:xfrm rot="18790130">
            <a:off x="4559640" y="5131152"/>
            <a:ext cx="285752" cy="285752"/>
          </a:xfrm>
          <a:prstGeom prst="pie">
            <a:avLst>
              <a:gd name="adj1" fmla="val 19848893"/>
              <a:gd name="adj2" fmla="val 17554792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ирог 34"/>
          <p:cNvSpPr/>
          <p:nvPr/>
        </p:nvSpPr>
        <p:spPr>
          <a:xfrm rot="19012542">
            <a:off x="5702643" y="4345329"/>
            <a:ext cx="285752" cy="285752"/>
          </a:xfrm>
          <a:prstGeom prst="pie">
            <a:avLst>
              <a:gd name="adj1" fmla="val 20230232"/>
              <a:gd name="adj2" fmla="val 17498286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ирог 35"/>
          <p:cNvSpPr/>
          <p:nvPr/>
        </p:nvSpPr>
        <p:spPr>
          <a:xfrm rot="19031623">
            <a:off x="1273447" y="5059669"/>
            <a:ext cx="285752" cy="285752"/>
          </a:xfrm>
          <a:prstGeom prst="pie">
            <a:avLst>
              <a:gd name="adj1" fmla="val 20079715"/>
              <a:gd name="adj2" fmla="val 17757436"/>
            </a:avLst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581343">
            <a:off x="7309705" y="3164124"/>
            <a:ext cx="7441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8100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5400" b="1" cap="none" spc="0" dirty="0">
              <a:ln w="38100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214290"/>
            <a:ext cx="4429124" cy="59293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лако 2"/>
          <p:cNvSpPr/>
          <p:nvPr/>
        </p:nvSpPr>
        <p:spPr>
          <a:xfrm>
            <a:off x="4429124" y="142852"/>
            <a:ext cx="4429124" cy="59293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307129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Ола –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оля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Уля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ула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Ало –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алё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Улы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285860"/>
            <a:ext cx="310694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пля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клё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Слы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сли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Влу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-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влю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0"/>
            <a:ext cx="4500594" cy="67151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Лоб – лёд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Лом – лён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Пилот – полёт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Болото – полёты</a:t>
            </a:r>
          </a:p>
          <a:p>
            <a:pPr marL="174625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Даль – дал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Мель – мел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Сельдь – сел 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Ель - ел</a:t>
            </a:r>
            <a:endParaRPr lang="ru-RU" sz="2800" dirty="0"/>
          </a:p>
        </p:txBody>
      </p:sp>
      <p:sp>
        <p:nvSpPr>
          <p:cNvPr id="3" name="Облако 2"/>
          <p:cNvSpPr/>
          <p:nvPr/>
        </p:nvSpPr>
        <p:spPr>
          <a:xfrm>
            <a:off x="4643438" y="0"/>
            <a:ext cx="4500562" cy="67151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Лук – люк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Лужа – люда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Лыко – лихо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Лысый – лисий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Улыбка – улитка</a:t>
            </a:r>
          </a:p>
          <a:p>
            <a:pPr marL="174625"/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Уголь – угол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– цел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Полька – пол</a:t>
            </a:r>
          </a:p>
          <a:p>
            <a:pPr marL="174625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Пыль - пил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219998"/>
            <a:ext cx="16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Читаем слова: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инус для фантазии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428604"/>
            <a:ext cx="244475" cy="2444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714356"/>
            <a:ext cx="871543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54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Ла-ла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  <a:r>
              <a:rPr lang="ru-RU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Ла-ла</a:t>
            </a:r>
            <a:r>
              <a:rPr lang="ru-RU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</a:p>
          <a:p>
            <a:pPr algn="just"/>
            <a:r>
              <a:rPr lang="ru-RU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Лютая зима ушла.</a:t>
            </a:r>
          </a:p>
          <a:p>
            <a:pPr algn="just"/>
            <a:r>
              <a:rPr lang="ru-RU" sz="5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Ля-ля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 </a:t>
            </a:r>
            <a:r>
              <a:rPr lang="ru-RU" sz="5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Ля-ля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 algn="just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Просыпается земля.</a:t>
            </a:r>
          </a:p>
          <a:p>
            <a:pPr algn="just"/>
            <a:r>
              <a:rPr lang="ru-RU" sz="5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Лы-лы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 </a:t>
            </a:r>
            <a:r>
              <a:rPr lang="ru-RU" sz="5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Ли-ли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!</a:t>
            </a:r>
          </a:p>
          <a:p>
            <a:pPr algn="just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Поплывут вдаль корабли! </a:t>
            </a:r>
            <a:endParaRPr lang="ru-RU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64102"/>
            <a:ext cx="322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Фонетическая ритмика: поём!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602" y="1500174"/>
            <a:ext cx="894539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ое одея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зем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 покрыва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нце припек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о, одея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утек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о.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за окнами 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капе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ь, </a:t>
            </a:r>
          </a:p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есу с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ышно птичью тре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ь.</a:t>
            </a:r>
            <a:endParaRPr kumimoji="0" lang="ru-RU" sz="4400" b="1" i="0" u="none" strike="noStrike" normalizeH="0" baseline="0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620688"/>
            <a:ext cx="25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Фонетическая ритмика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5680786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Мы раскры</a:t>
            </a:r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  <a:effectLst/>
              </a:rPr>
              <a:t>л</a:t>
            </a:r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 окна,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Распахну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</a:rPr>
              <a:t>л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дверь.</a:t>
            </a:r>
          </a:p>
          <a:p>
            <a:pPr algn="just"/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</a:t>
            </a:r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</a:t>
            </a:r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нечный и мокрый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 нам пришё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</a:rPr>
              <a:t>л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апре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</a:rPr>
              <a:t>л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ь.</a:t>
            </a:r>
          </a:p>
          <a:p>
            <a:pPr algn="just"/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Забур</a:t>
            </a:r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  <a:effectLst/>
              </a:rPr>
              <a:t>л</a:t>
            </a:r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</a:t>
            </a:r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</a:t>
            </a:r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ручьями,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Зазвене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</a:rPr>
              <a:t>л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запе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</a:rPr>
              <a:t>л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just"/>
            <a:r>
              <a:rPr lang="ru-RU" sz="4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Первыми скворцами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берёзы се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</a:rPr>
              <a:t>л</a:t>
            </a:r>
            <a:r>
              <a:rPr lang="ru-RU" sz="4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2423" y="130710"/>
            <a:ext cx="2509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Фонетическая ритмика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92918"/>
            <a:ext cx="4124334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Л</a:t>
            </a:r>
            <a:r>
              <a:rPr lang="ru-RU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андыш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Васи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</a:rPr>
              <a:t>л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ёк</a:t>
            </a:r>
            <a:endParaRPr lang="ru-RU" sz="5400" b="1" cap="none" spc="0" dirty="0" smtClean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Фиа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</a:rPr>
              <a:t>л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</a:rPr>
              <a:t>Л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ютик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Тю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</a:rPr>
              <a:t>л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ьпан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</a:rPr>
              <a:t>л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око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33CC33"/>
                </a:solidFill>
              </a:rPr>
              <a:t>л</a:t>
            </a:r>
            <a:r>
              <a:rPr lang="ru-RU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ьчик</a:t>
            </a: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фиалка.png"/>
          <p:cNvPicPr>
            <a:picLocks noChangeAspect="1"/>
          </p:cNvPicPr>
          <p:nvPr/>
        </p:nvPicPr>
        <p:blipFill>
          <a:blip r:embed="rId2"/>
          <a:srcRect l="20312" t="17708" r="64063" b="60417"/>
          <a:stretch>
            <a:fillRect/>
          </a:stretch>
        </p:blipFill>
        <p:spPr>
          <a:xfrm>
            <a:off x="5632799" y="2214554"/>
            <a:ext cx="142876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21195" y="92870"/>
            <a:ext cx="7700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Словарь: весенние цветы (</a:t>
            </a:r>
            <a:r>
              <a:rPr lang="ru-RU" dirty="0" smtClean="0"/>
              <a:t>отгадываем загадки, определяем</a:t>
            </a:r>
          </a:p>
          <a:p>
            <a:r>
              <a:rPr lang="ru-RU" dirty="0" smtClean="0"/>
              <a:t>«дежурные звуки», их место в слове, работаем с раздаточным материалом)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88550" y="2509467"/>
            <a:ext cx="2069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Белые </a:t>
            </a:r>
            <a:r>
              <a:rPr lang="ru-RU" dirty="0"/>
              <a:t>горошки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зелёной ножке.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38818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Замечательный цветок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Словно яркий огонёк.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10137" y="36303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Фиолетовый цветочек, </a:t>
            </a:r>
            <a:endParaRPr lang="ru-RU" dirty="0" smtClean="0"/>
          </a:p>
          <a:p>
            <a:r>
              <a:rPr lang="ru-RU" dirty="0" smtClean="0"/>
              <a:t>Мягкий</a:t>
            </a:r>
            <a:r>
              <a:rPr lang="ru-RU" dirty="0"/>
              <a:t>, бархатный </a:t>
            </a:r>
            <a:endParaRPr lang="ru-RU" dirty="0" smtClean="0"/>
          </a:p>
          <a:p>
            <a:r>
              <a:rPr lang="ru-RU" dirty="0" smtClean="0"/>
              <a:t>листочек</a:t>
            </a:r>
            <a:r>
              <a:rPr lang="ru-RU" dirty="0"/>
              <a:t>. 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-16" y="1891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Ярко-синий сарафанчик.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зелёный стебелёк.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6046120"/>
            <a:ext cx="2838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звоночек – синий цвет,</a:t>
            </a:r>
          </a:p>
          <a:p>
            <a:r>
              <a:rPr lang="ru-RU" dirty="0" smtClean="0"/>
              <a:t>С язычком, а звона нет.</a:t>
            </a:r>
            <a:endParaRPr lang="ru-RU" dirty="0"/>
          </a:p>
        </p:txBody>
      </p:sp>
      <p:pic>
        <p:nvPicPr>
          <p:cNvPr id="3074" name="Picture 2" descr="Колокольчик цветок картинка для детей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3" y="4412204"/>
            <a:ext cx="1250189" cy="1660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kakrisovat.top/wp-content/uploads/2019/01/tulip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73" y="4163072"/>
            <a:ext cx="1775742" cy="17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ickimage.ru/wp-content/uploads/images/detskie/forestflowers/lesniecveti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799" y="2060848"/>
            <a:ext cx="1428760" cy="1569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frutisad.ru/images/width/1020_b9261fa1/tass/m2/uploads/i/20180626/47312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947" y="633750"/>
            <a:ext cx="1694415" cy="169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www.clipartkey.com/mpngs/m/231-2310735_cornflower-drawing-flower-registrar-of-companies-seal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6" r="14141" b="4905"/>
          <a:stretch/>
        </p:blipFill>
        <p:spPr bwMode="auto">
          <a:xfrm>
            <a:off x="117935" y="132013"/>
            <a:ext cx="1264216" cy="176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img2.freepng.ru/20171127/540/yellow-flower-transparent-png-clip-art-image-5a1bf1b1551872.22082238151178078534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01" y="2615227"/>
            <a:ext cx="1316197" cy="1637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9512" y="36303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Жёлтый маленький </a:t>
            </a:r>
          </a:p>
          <a:p>
            <a:r>
              <a:rPr lang="ru-RU" dirty="0"/>
              <a:t>цветок, очень ярок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06" y="642918"/>
            <a:ext cx="8924494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indent="542925" algn="just"/>
            <a:r>
              <a:rPr lang="ru-RU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Поздней весной появляются различные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цветы в лесах, садах и полях. Цветок,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любящий </a:t>
            </a:r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солнце, имеет такие же яркие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оттенки, это - … . Под тенью деревьев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селится … . Любит сырость и свет… . 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полях цветут неприхотливые … и … .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Нежная и скромная … любит заботу и уход,</a:t>
            </a:r>
          </a:p>
          <a:p>
            <a:pPr algn="just"/>
            <a:r>
              <a:rPr lang="ru-RU" sz="36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 </a:t>
            </a:r>
            <a:r>
              <a:rPr lang="ru-RU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она тоже встречается в лугах.</a:t>
            </a:r>
          </a:p>
          <a:p>
            <a:pPr indent="542925" algn="just"/>
            <a:r>
              <a:rPr lang="ru-RU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Прекрасна наша цветущая родная земля</a:t>
            </a:r>
          </a:p>
          <a:p>
            <a:pPr algn="just"/>
            <a:r>
              <a:rPr lang="ru-RU" sz="36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весной.</a:t>
            </a:r>
            <a:endParaRPr lang="ru-RU" sz="36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6143644"/>
            <a:ext cx="593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Тюльпан,  ландыш,  лютик,  василёк,  колокольчик,  фиалка</a:t>
            </a:r>
            <a:endParaRPr lang="ru-RU" dirty="0"/>
          </a:p>
        </p:txBody>
      </p:sp>
      <p:sp>
        <p:nvSpPr>
          <p:cNvPr id="4" name="Пирог 3"/>
          <p:cNvSpPr/>
          <p:nvPr/>
        </p:nvSpPr>
        <p:spPr>
          <a:xfrm>
            <a:off x="3071802" y="2285992"/>
            <a:ext cx="428628" cy="357190"/>
          </a:xfrm>
          <a:prstGeom prst="pie">
            <a:avLst/>
          </a:prstGeom>
          <a:solidFill>
            <a:srgbClr val="FF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Капля 4"/>
          <p:cNvSpPr/>
          <p:nvPr/>
        </p:nvSpPr>
        <p:spPr>
          <a:xfrm rot="20696586">
            <a:off x="3093507" y="2400146"/>
            <a:ext cx="357190" cy="214314"/>
          </a:xfrm>
          <a:prstGeom prst="teardrop">
            <a:avLst/>
          </a:prstGeom>
          <a:solidFill>
            <a:srgbClr val="FF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82432" y="2562447"/>
            <a:ext cx="111642" cy="223283"/>
          </a:xfrm>
          <a:custGeom>
            <a:avLst/>
            <a:gdLst>
              <a:gd name="connsiteX0" fmla="*/ 111642 w 111642"/>
              <a:gd name="connsiteY0" fmla="*/ 0 h 223283"/>
              <a:gd name="connsiteX1" fmla="*/ 15949 w 111642"/>
              <a:gd name="connsiteY1" fmla="*/ 106325 h 223283"/>
              <a:gd name="connsiteX2" fmla="*/ 15949 w 111642"/>
              <a:gd name="connsiteY2" fmla="*/ 180753 h 223283"/>
              <a:gd name="connsiteX3" fmla="*/ 69112 w 111642"/>
              <a:gd name="connsiteY3" fmla="*/ 223283 h 22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642" h="223283">
                <a:moveTo>
                  <a:pt x="111642" y="0"/>
                </a:moveTo>
                <a:cubicBezTo>
                  <a:pt x="71770" y="38100"/>
                  <a:pt x="31898" y="76200"/>
                  <a:pt x="15949" y="106325"/>
                </a:cubicBezTo>
                <a:cubicBezTo>
                  <a:pt x="0" y="136450"/>
                  <a:pt x="7089" y="161260"/>
                  <a:pt x="15949" y="180753"/>
                </a:cubicBezTo>
                <a:cubicBezTo>
                  <a:pt x="24809" y="200246"/>
                  <a:pt x="46960" y="211764"/>
                  <a:pt x="69112" y="223283"/>
                </a:cubicBezTo>
              </a:path>
            </a:pathLst>
          </a:cu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Хорда 6"/>
          <p:cNvSpPr/>
          <p:nvPr/>
        </p:nvSpPr>
        <p:spPr>
          <a:xfrm rot="8442073">
            <a:off x="1741961" y="2946379"/>
            <a:ext cx="357190" cy="214314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Хорда 7"/>
          <p:cNvSpPr/>
          <p:nvPr/>
        </p:nvSpPr>
        <p:spPr>
          <a:xfrm rot="8442073">
            <a:off x="1884836" y="3089254"/>
            <a:ext cx="357190" cy="214314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8442073">
            <a:off x="1893044" y="2891767"/>
            <a:ext cx="428692" cy="265757"/>
          </a:xfrm>
          <a:prstGeom prst="cho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2214546" y="3071810"/>
            <a:ext cx="142876" cy="642942"/>
          </a:xfrm>
          <a:prstGeom prst="arc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2143108" y="3143248"/>
            <a:ext cx="142876" cy="642942"/>
          </a:xfrm>
          <a:prstGeom prst="arc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>
            <a:off x="2214546" y="3000372"/>
            <a:ext cx="142876" cy="642942"/>
          </a:xfrm>
          <a:prstGeom prst="arc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апля 13"/>
          <p:cNvSpPr/>
          <p:nvPr/>
        </p:nvSpPr>
        <p:spPr>
          <a:xfrm>
            <a:off x="4286248" y="4143380"/>
            <a:ext cx="214314" cy="214314"/>
          </a:xfrm>
          <a:prstGeom prst="teardrop">
            <a:avLst/>
          </a:prstGeom>
          <a:solidFill>
            <a:srgbClr val="7030A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апля 14"/>
          <p:cNvSpPr/>
          <p:nvPr/>
        </p:nvSpPr>
        <p:spPr>
          <a:xfrm rot="18174369">
            <a:off x="4465691" y="4259572"/>
            <a:ext cx="218740" cy="206108"/>
          </a:xfrm>
          <a:prstGeom prst="teardrop">
            <a:avLst/>
          </a:prstGeom>
          <a:solidFill>
            <a:srgbClr val="7030A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апля 15"/>
          <p:cNvSpPr/>
          <p:nvPr/>
        </p:nvSpPr>
        <p:spPr>
          <a:xfrm rot="13824697">
            <a:off x="4586839" y="4041774"/>
            <a:ext cx="215720" cy="230751"/>
          </a:xfrm>
          <a:prstGeom prst="teardrop">
            <a:avLst/>
          </a:prstGeom>
          <a:solidFill>
            <a:srgbClr val="7030A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апля 16"/>
          <p:cNvSpPr/>
          <p:nvPr/>
        </p:nvSpPr>
        <p:spPr>
          <a:xfrm rot="6381151">
            <a:off x="4370793" y="3967463"/>
            <a:ext cx="228702" cy="198559"/>
          </a:xfrm>
          <a:prstGeom prst="teardrop">
            <a:avLst/>
          </a:prstGeom>
          <a:solidFill>
            <a:srgbClr val="7030A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00562" y="4143380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/>
          <p:cNvSpPr/>
          <p:nvPr/>
        </p:nvSpPr>
        <p:spPr>
          <a:xfrm rot="20570423">
            <a:off x="6429388" y="3429000"/>
            <a:ext cx="428628" cy="214314"/>
          </a:xfrm>
          <a:prstGeom prst="irregularSeal1">
            <a:avLst/>
          </a:prstGeom>
          <a:solidFill>
            <a:srgbClr val="3333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6643702" y="3571876"/>
            <a:ext cx="71438" cy="428628"/>
          </a:xfrm>
          <a:prstGeom prst="arc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ирог 21"/>
          <p:cNvSpPr/>
          <p:nvPr/>
        </p:nvSpPr>
        <p:spPr>
          <a:xfrm rot="5400000">
            <a:off x="7518746" y="3482650"/>
            <a:ext cx="321614" cy="214314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уга 22"/>
          <p:cNvSpPr/>
          <p:nvPr/>
        </p:nvSpPr>
        <p:spPr>
          <a:xfrm rot="16200000">
            <a:off x="7214816" y="3572266"/>
            <a:ext cx="637030" cy="350498"/>
          </a:xfrm>
          <a:prstGeom prst="arc">
            <a:avLst>
              <a:gd name="adj1" fmla="val 16200000"/>
              <a:gd name="adj2" fmla="val 789145"/>
            </a:avLst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072330" y="2857496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768" y="3000372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000892" y="3071810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858016" y="3000372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929454" y="2857496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000892" y="2928934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3959" y="128571"/>
            <a:ext cx="859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Работа с текстом «Весенние цветы»: </a:t>
            </a:r>
            <a:r>
              <a:rPr lang="ru-RU" b="1" i="1" dirty="0" smtClean="0"/>
              <a:t>чтение, ответы на вопросы по содержанию </a:t>
            </a:r>
          </a:p>
          <a:p>
            <a:r>
              <a:rPr lang="ru-RU" b="1" i="1" dirty="0" smtClean="0"/>
              <a:t>и грамматическому строю речи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bipbap.ru/wp-content/uploads/2021/04/Pozitivnye-otkrytki-s-solnyshkom-Animatsonnye-kartinki-s-izobrazheniem-solntsa-179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94"/>
            <a:ext cx="4680520" cy="46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586891"/>
            <a:ext cx="5017641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Передаём наше хорошее, </a:t>
            </a:r>
          </a:p>
          <a:p>
            <a:pPr algn="ctr"/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весеннее настроение</a:t>
            </a:r>
          </a:p>
          <a:p>
            <a:pPr algn="ctr"/>
            <a:r>
              <a:rPr lang="ru-RU" sz="44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окружающему миру!</a:t>
            </a:r>
          </a:p>
          <a:p>
            <a:pPr algn="ctr"/>
            <a:endParaRPr lang="ru-RU" sz="4400" b="1" cap="none" spc="0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5336341"/>
            <a:ext cx="1224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Рефлексия в движениях:  чем занимались, с какими звуками работали,</a:t>
            </a:r>
          </a:p>
          <a:p>
            <a:r>
              <a:rPr lang="ru-RU" b="1" dirty="0" smtClean="0"/>
              <a:t>что запомнилось, что понравилось (хлопаем ладонями над головой)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725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ipbap.ru/wp-content/uploads/2017/10/solnyishko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5112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1107" y="908720"/>
            <a:ext cx="8932895" cy="55092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Идёт весна! Ярко светит солнышко!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Бегут ручьи, природа просыпается!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 нас у всех радостное, весеннее 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настроение. С таким настроением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проведём и наше занятие: 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будем различать твёрдый и </a:t>
            </a:r>
          </a:p>
          <a:p>
            <a:pPr algn="just"/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мягкий звук «Л»</a:t>
            </a:r>
          </a:p>
          <a:p>
            <a:pPr algn="just"/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8" name="Picture 14" descr="https://img-fotki.yandex.ru/get/103691/199155312.931/0_15794a_47367fcb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67398">
            <a:off x="5649787" y="4290762"/>
            <a:ext cx="2243346" cy="224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sadiki.ru/media/2017/08/28/1234382613/image_image_625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1991"/>
            <a:ext cx="4788024" cy="42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924" y="4464120"/>
            <a:ext cx="83338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Утром солнышко вставало,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</a:rPr>
              <a:t>Лучами весело играло!</a:t>
            </a:r>
            <a:endParaRPr lang="ru-RU" sz="54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36556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algn="just">
              <a:lnSpc>
                <a:spcPct val="150000"/>
              </a:lnSpc>
              <a:tabLst>
                <a:tab pos="6008688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Соединяем пальцы в щепотку, поднимая руки выше, расправляем пальцы сначала в шар, потом складываем в виде лучей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elfa\Desktop\20211126_140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1" y="123426"/>
            <a:ext cx="2156469" cy="1437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fa\Desktop\20211126_140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974" y="123427"/>
            <a:ext cx="1957951" cy="1437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28662" y="1357298"/>
            <a:ext cx="7364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ПАПАПАПАПА________А______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1538" y="3000372"/>
            <a:ext cx="7219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А___а___</a:t>
            </a:r>
            <a:r>
              <a:rPr lang="ru-RU" sz="36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А___</a:t>
            </a:r>
            <a:r>
              <a:rPr lang="ru-RU" sz="36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А___А___а</a:t>
            </a:r>
            <a:r>
              <a:rPr lang="ru-RU" sz="3600" b="1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___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14414" y="4500570"/>
            <a:ext cx="67913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1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1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1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6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4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4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3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2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20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18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16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1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r>
              <a:rPr lang="ru-RU" sz="12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" charset="0"/>
              </a:rPr>
              <a:t>А</a:t>
            </a:r>
            <a:endParaRPr lang="ru-RU" sz="1200" b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7572396" y="142852"/>
            <a:ext cx="1214414" cy="107157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403648" y="678637"/>
            <a:ext cx="2412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1. Работа над голосом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685800" y="61722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 flipV="1">
            <a:off x="1600200" y="5486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600200" y="5486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2362200" y="4876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362200" y="4876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3200400" y="4114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3200400" y="41148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3962400" y="3429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962400" y="3429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4724400" y="2743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4724400" y="27432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V="1">
            <a:off x="5486400" y="2057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486400" y="2057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6324600" y="1371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6324600" y="13716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990600" y="571500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752600" y="5029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2590800" y="42672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352800" y="3505200"/>
            <a:ext cx="46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4114800" y="2743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4800600" y="1981200"/>
            <a:ext cx="5238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5638800" y="1219200"/>
            <a:ext cx="565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781800" y="304800"/>
            <a:ext cx="6508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Arial" charset="0"/>
              </a:rPr>
              <a:t>а</a:t>
            </a:r>
          </a:p>
        </p:txBody>
      </p:sp>
      <p:pic>
        <p:nvPicPr>
          <p:cNvPr id="12313" name="Picture 25" descr="j03157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09600"/>
            <a:ext cx="2438400" cy="1685925"/>
          </a:xfrm>
          <a:prstGeom prst="rect">
            <a:avLst/>
          </a:prstGeom>
          <a:noFill/>
        </p:spPr>
      </p:pic>
      <p:sp>
        <p:nvSpPr>
          <p:cNvPr id="12314" name="Line 26"/>
          <p:cNvSpPr>
            <a:spLocks noChangeShapeType="1"/>
          </p:cNvSpPr>
          <p:nvPr/>
        </p:nvSpPr>
        <p:spPr bwMode="auto">
          <a:xfrm flipV="1">
            <a:off x="609600" y="533400"/>
            <a:ext cx="5105400" cy="4572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H="1">
            <a:off x="2057400" y="1981200"/>
            <a:ext cx="4953000" cy="449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 rot="-2446122">
            <a:off x="2895600" y="12192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/>
              <a:t>громче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 rot="-2583858">
            <a:off x="2971800" y="5334000"/>
            <a:ext cx="1260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/>
              <a:t>тише</a:t>
            </a:r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 flipV="1">
            <a:off x="5715000" y="457200"/>
            <a:ext cx="76200" cy="76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 flipV="1">
            <a:off x="1981200" y="6477000"/>
            <a:ext cx="76200" cy="76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" name="Пятно 2 31"/>
          <p:cNvSpPr/>
          <p:nvPr/>
        </p:nvSpPr>
        <p:spPr>
          <a:xfrm>
            <a:off x="7286644" y="4214818"/>
            <a:ext cx="1214446" cy="92869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но 2 32"/>
          <p:cNvSpPr/>
          <p:nvPr/>
        </p:nvSpPr>
        <p:spPr>
          <a:xfrm rot="20977318">
            <a:off x="6572264" y="3929066"/>
            <a:ext cx="1500198" cy="71438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ятно 2 33"/>
          <p:cNvSpPr/>
          <p:nvPr/>
        </p:nvSpPr>
        <p:spPr>
          <a:xfrm>
            <a:off x="6143636" y="4572008"/>
            <a:ext cx="1285884" cy="928694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>
            <a:off x="7786710" y="5000636"/>
            <a:ext cx="214314" cy="1857364"/>
          </a:xfrm>
          <a:prstGeom prst="arc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>
            <a:off x="7286644" y="4572008"/>
            <a:ext cx="357190" cy="2857520"/>
          </a:xfrm>
          <a:prstGeom prst="arc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>
            <a:off x="6786578" y="5286388"/>
            <a:ext cx="857256" cy="928694"/>
          </a:xfrm>
          <a:prstGeom prst="arc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6369158">
            <a:off x="7911133" y="5191097"/>
            <a:ext cx="714380" cy="500066"/>
          </a:xfrm>
          <a:prstGeom prst="arc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ятно 2 38"/>
          <p:cNvSpPr/>
          <p:nvPr/>
        </p:nvSpPr>
        <p:spPr>
          <a:xfrm rot="20735689">
            <a:off x="6429388" y="5286388"/>
            <a:ext cx="1071570" cy="357190"/>
          </a:xfrm>
          <a:prstGeom prst="irregularSeal2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ятно 2 39"/>
          <p:cNvSpPr/>
          <p:nvPr/>
        </p:nvSpPr>
        <p:spPr>
          <a:xfrm>
            <a:off x="7500958" y="5286388"/>
            <a:ext cx="1071570" cy="357190"/>
          </a:xfrm>
          <a:prstGeom prst="irregularSeal2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ятно 2 40"/>
          <p:cNvSpPr/>
          <p:nvPr/>
        </p:nvSpPr>
        <p:spPr>
          <a:xfrm rot="1333780">
            <a:off x="8072430" y="4929198"/>
            <a:ext cx="1071570" cy="357190"/>
          </a:xfrm>
          <a:prstGeom prst="irregularSeal2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https://cdn.pixabay.com/photo/2013/07/12/14/09/flower-147871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02" y="1311275"/>
            <a:ext cx="252799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990600" y="685800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А________________</a:t>
            </a:r>
          </a:p>
        </p:txBody>
      </p:sp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543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О________________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90600" y="2514600"/>
            <a:ext cx="7543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У________________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066800" y="3352800"/>
            <a:ext cx="7543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Э________________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143000" y="4343400"/>
            <a:ext cx="7467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И________________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1752600" y="5562600"/>
            <a:ext cx="457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3200400" y="5562600"/>
            <a:ext cx="381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4495800" y="5562600"/>
            <a:ext cx="3810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5715000" y="5562600"/>
            <a:ext cx="457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</a:t>
            </a:r>
          </a:p>
        </p:txBody>
      </p:sp>
      <p:sp>
        <p:nvSpPr>
          <p:cNvPr id="15371" name="WordArt 11"/>
          <p:cNvSpPr>
            <a:spLocks noChangeArrowheads="1" noChangeShapeType="1" noTextEdit="1"/>
          </p:cNvSpPr>
          <p:nvPr/>
        </p:nvSpPr>
        <p:spPr bwMode="auto">
          <a:xfrm>
            <a:off x="7086600" y="5562600"/>
            <a:ext cx="457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332656"/>
            <a:ext cx="246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Работа над дыханием: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animBg="1"/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357166"/>
            <a:ext cx="5992554" cy="121444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7200" b="1" dirty="0">
                <a:ln w="11430">
                  <a:solidFill>
                    <a:srgbClr val="800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А_____У_____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00240"/>
            <a:ext cx="596990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rgbClr val="800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А_____О_____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9200" y="3581400"/>
            <a:ext cx="594585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rgbClr val="800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А_____И_____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4953000"/>
            <a:ext cx="3848233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rgbClr val="800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АОУИЭ__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4953000"/>
            <a:ext cx="340362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err="1">
                <a:ln w="11430">
                  <a:solidFill>
                    <a:srgbClr val="800000"/>
                  </a:solidFill>
                </a:ln>
                <a:solidFill>
                  <a:srgbClr val="C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аоуиэ__</a:t>
            </a:r>
            <a:endParaRPr lang="ru-RU" sz="7200" b="1" dirty="0">
              <a:ln w="11430">
                <a:solidFill>
                  <a:srgbClr val="800000"/>
                </a:solidFill>
              </a:ln>
              <a:solidFill>
                <a:srgbClr val="C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АОУИЭ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34400" y="632460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296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338" t="4980" r="8818" b="34841"/>
          <a:stretch>
            <a:fillRect/>
          </a:stretch>
        </p:blipFill>
        <p:spPr bwMode="auto">
          <a:xfrm>
            <a:off x="285720" y="1428736"/>
            <a:ext cx="3500494" cy="350049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429124" y="7143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9138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Рот приоткрыт, язык упирается в верхние зубки, голос гудит как пароход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85762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719138"/>
            <a:r>
              <a:rPr lang="ru-RU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Рот приоткрыт, язык упирается в «бугорки» нёба, голос гудит как самолёт</a:t>
            </a:r>
            <a:endParaRPr lang="ru-RU" sz="3200" dirty="0">
              <a:ln w="10541" cmpd="sng">
                <a:solidFill>
                  <a:sysClr val="windowText" lastClr="000000"/>
                </a:solidFill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142852"/>
            <a:ext cx="7649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7200" b="1" cap="none" spc="0" dirty="0">
              <a:ln w="1905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3214686"/>
            <a:ext cx="7649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7200" b="1" cap="none" spc="0" dirty="0">
              <a:ln w="1905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2571744"/>
            <a:ext cx="3625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  <a:endParaRPr lang="ru-RU" sz="7200" b="1" cap="none" spc="0" dirty="0">
              <a:ln w="1905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 l="8696" t="5826" r="4348"/>
          <a:stretch>
            <a:fillRect/>
          </a:stretch>
        </p:blipFill>
        <p:spPr bwMode="auto">
          <a:xfrm>
            <a:off x="6929454" y="2500306"/>
            <a:ext cx="1237468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ользователь\Desktop\Мои документы\Методическая работа\Логопедия\Обследование\иншакова альб для лог\Стр. 047.jpg"/>
          <p:cNvPicPr>
            <a:picLocks noChangeAspect="1" noChangeArrowheads="1"/>
          </p:cNvPicPr>
          <p:nvPr/>
        </p:nvPicPr>
        <p:blipFill>
          <a:blip r:embed="rId4" cstate="print"/>
          <a:srcRect l="61481" t="25184" r="9797" b="59191"/>
          <a:stretch>
            <a:fillRect/>
          </a:stretch>
        </p:blipFill>
        <p:spPr bwMode="auto">
          <a:xfrm>
            <a:off x="6858016" y="5500702"/>
            <a:ext cx="1643074" cy="69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5395" y="332656"/>
            <a:ext cx="389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Артикуляционная дифференциация: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0" y="214290"/>
            <a:ext cx="4429124" cy="592935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4500562" y="285728"/>
            <a:ext cx="4429156" cy="585791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85786" y="928670"/>
            <a:ext cx="252184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ля</a:t>
            </a: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лё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Лу –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лю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Лы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ли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Лэ –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928670"/>
            <a:ext cx="2961067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Ал –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яль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Ол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ёль</a:t>
            </a:r>
          </a:p>
          <a:p>
            <a:pPr algn="ctr"/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Ул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юль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Ыл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иль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 – ель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214290"/>
            <a:ext cx="159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Читаем слоги: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</TotalTime>
  <Words>583</Words>
  <Application>Microsoft Office PowerPoint</Application>
  <PresentationFormat>Экран (4:3)</PresentationFormat>
  <Paragraphs>148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25</cp:revision>
  <dcterms:created xsi:type="dcterms:W3CDTF">2019-02-21T11:31:13Z</dcterms:created>
  <dcterms:modified xsi:type="dcterms:W3CDTF">2022-03-31T07:33:25Z</dcterms:modified>
</cp:coreProperties>
</file>